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x-msvide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  <p:sldMasterId id="2147483804" r:id="rId14"/>
  </p:sldMasterIdLst>
  <p:notesMasterIdLst>
    <p:notesMasterId r:id="rId62"/>
  </p:notesMasterIdLst>
  <p:sldIdLst>
    <p:sldId id="258" r:id="rId15"/>
    <p:sldId id="499" r:id="rId16"/>
    <p:sldId id="533" r:id="rId17"/>
    <p:sldId id="521" r:id="rId18"/>
    <p:sldId id="522" r:id="rId19"/>
    <p:sldId id="523" r:id="rId20"/>
    <p:sldId id="530" r:id="rId21"/>
    <p:sldId id="524" r:id="rId22"/>
    <p:sldId id="525" r:id="rId23"/>
    <p:sldId id="527" r:id="rId24"/>
    <p:sldId id="531" r:id="rId25"/>
    <p:sldId id="528" r:id="rId26"/>
    <p:sldId id="529" r:id="rId27"/>
    <p:sldId id="504" r:id="rId28"/>
    <p:sldId id="505" r:id="rId29"/>
    <p:sldId id="506" r:id="rId30"/>
    <p:sldId id="507" r:id="rId31"/>
    <p:sldId id="510" r:id="rId32"/>
    <p:sldId id="512" r:id="rId33"/>
    <p:sldId id="511" r:id="rId34"/>
    <p:sldId id="513" r:id="rId35"/>
    <p:sldId id="514" r:id="rId36"/>
    <p:sldId id="550" r:id="rId37"/>
    <p:sldId id="515" r:id="rId38"/>
    <p:sldId id="516" r:id="rId39"/>
    <p:sldId id="519" r:id="rId40"/>
    <p:sldId id="520" r:id="rId41"/>
    <p:sldId id="532" r:id="rId42"/>
    <p:sldId id="536" r:id="rId43"/>
    <p:sldId id="537" r:id="rId44"/>
    <p:sldId id="538" r:id="rId45"/>
    <p:sldId id="543" r:id="rId46"/>
    <p:sldId id="539" r:id="rId47"/>
    <p:sldId id="502" r:id="rId48"/>
    <p:sldId id="501" r:id="rId49"/>
    <p:sldId id="541" r:id="rId50"/>
    <p:sldId id="544" r:id="rId51"/>
    <p:sldId id="546" r:id="rId52"/>
    <p:sldId id="500" r:id="rId53"/>
    <p:sldId id="535" r:id="rId54"/>
    <p:sldId id="540" r:id="rId55"/>
    <p:sldId id="548" r:id="rId56"/>
    <p:sldId id="545" r:id="rId57"/>
    <p:sldId id="498" r:id="rId58"/>
    <p:sldId id="547" r:id="rId59"/>
    <p:sldId id="549" r:id="rId60"/>
    <p:sldId id="354" r:id="rId61"/>
  </p:sldIdLst>
  <p:sldSz cx="24384000" cy="13716000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5600" b="0" i="0" u="none" kern="1200" baseline="0">
        <a:solidFill>
          <a:srgbClr val="FFFFFF"/>
        </a:solidFill>
        <a:latin typeface="Gill Sans" charset="0"/>
        <a:ea typeface="+mn-ea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5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>
    <p:extLst>
      <p:ext uri="{19B8F6BF-5375-455C-9EA6-DF929625EA0E}">
        <p15:presenceInfo xmlns:p15="http://schemas.microsoft.com/office/powerpoint/2012/main" userId="Lenov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4BFB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howGuides="1">
      <p:cViewPr varScale="1">
        <p:scale>
          <a:sx n="51" d="100"/>
          <a:sy n="51" d="100"/>
        </p:scale>
        <p:origin x="114" y="804"/>
      </p:cViewPr>
      <p:guideLst>
        <p:guide orient="horz" pos="435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63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slide" Target="slides/slide43.xml"/><Relationship Id="rId61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slide" Target="slides/slide4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slide" Target="slides/slide42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slide" Target="slides/slide45.xml"/><Relationship Id="rId67" Type="http://schemas.openxmlformats.org/officeDocument/2006/relationships/tableStyles" Target="tableStyles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62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2:08:18.62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24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69951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165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67088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00216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82762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4418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56189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62475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98850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23548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032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16375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87428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40401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11713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47266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88706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9339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2966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4170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37675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64811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71773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29199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684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4632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4532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1778000"/>
            <a:ext cx="10375900" cy="101473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1778000"/>
            <a:ext cx="10375900" cy="101473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73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1950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195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215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9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284200" y="3898900"/>
            <a:ext cx="460375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8040350" y="3898900"/>
            <a:ext cx="460375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9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21500" y="3898900"/>
            <a:ext cx="50292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898900"/>
            <a:ext cx="10375900" cy="85471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9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899160"/>
            <a:ext cx="21031200" cy="117246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4748" y="-4192"/>
            <a:ext cx="2959252" cy="13716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ctr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355600"/>
            <a:ext cx="5226050" cy="12090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355600"/>
            <a:ext cx="15525750" cy="12090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651250"/>
            <a:ext cx="5257800" cy="87026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156210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7061200"/>
            <a:ext cx="10375900" cy="1587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7061200"/>
            <a:ext cx="10375900" cy="1587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18050" y="2298700"/>
            <a:ext cx="5226050" cy="6350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2298700"/>
            <a:ext cx="15525750" cy="6350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651250"/>
            <a:ext cx="5257800" cy="90995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15621000" cy="9099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651250"/>
            <a:ext cx="5257800" cy="90995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15621000" cy="9099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08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50600" y="2146300"/>
            <a:ext cx="3136900" cy="93853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2146300"/>
            <a:ext cx="9258300" cy="93853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3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089900" y="6896100"/>
            <a:ext cx="6197600" cy="4635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 vert="horz" wrap="square" lIns="50800" tIns="50800" rIns="50800" bIns="50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50600" y="2146300"/>
            <a:ext cx="3136900" cy="93853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39900" y="2146300"/>
            <a:ext cx="9258300" cy="93853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200"/>
              </a:spcBef>
              <a:spcAft>
                <a:spcPct val="0"/>
              </a:spcAft>
              <a:buClrTx/>
              <a:buSzPct val="171000"/>
              <a:buFont typeface="Gill Sans" charset="0"/>
              <a:buNone/>
              <a:defRPr/>
            </a:pPr>
            <a:endParaRPr kumimoji="0" lang="zh-HK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355600"/>
            <a:ext cx="5257800" cy="119983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HK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55600"/>
            <a:ext cx="15621000" cy="11998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/>
          </p:cNvSpPr>
          <p:nvPr>
            <p:ph type="body" idx="1"/>
          </p:nvPr>
        </p:nvSpPr>
        <p:spPr>
          <a:xfrm>
            <a:off x="1739900" y="1778000"/>
            <a:ext cx="20904200" cy="101473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0668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113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9558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003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44800" indent="-800100" algn="l" rtl="0" fontAlgn="base">
        <a:spcBef>
          <a:spcPts val="73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10243" name="Rectangle 2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102108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11267" name="Rectangle 2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209042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12291" name="Rectangle 2"/>
          <p:cNvSpPr>
            <a:spLocks noGrp="1"/>
          </p:cNvSpPr>
          <p:nvPr>
            <p:ph type="body" idx="1"/>
          </p:nvPr>
        </p:nvSpPr>
        <p:spPr>
          <a:xfrm>
            <a:off x="13284200" y="3898900"/>
            <a:ext cx="93599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102108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  <p:sp>
        <p:nvSpPr>
          <p:cNvPr id="13315" name="Rectangle 2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965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409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854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987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743200" indent="-698500" algn="l" rtl="0" fontAlgn="base">
        <a:spcBef>
          <a:spcPts val="69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>
          <a:xfrm>
            <a:off x="1739900" y="355600"/>
            <a:ext cx="209042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20904200" cy="85471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0668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113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9558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003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448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/>
          </p:cNvSpPr>
          <p:nvPr>
            <p:ph type="title"/>
          </p:nvPr>
        </p:nvSpPr>
        <p:spPr>
          <a:xfrm>
            <a:off x="1739900" y="4178300"/>
            <a:ext cx="20904200" cy="53594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/>
          </p:cNvSpPr>
          <p:nvPr>
            <p:ph type="title"/>
          </p:nvPr>
        </p:nvSpPr>
        <p:spPr>
          <a:xfrm>
            <a:off x="1739900" y="2298700"/>
            <a:ext cx="209042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b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3075" name="Rectangle 2"/>
          <p:cNvSpPr>
            <a:spLocks noGrp="1"/>
          </p:cNvSpPr>
          <p:nvPr>
            <p:ph type="body" idx="1"/>
          </p:nvPr>
        </p:nvSpPr>
        <p:spPr>
          <a:xfrm>
            <a:off x="1739900" y="7061200"/>
            <a:ext cx="20904200" cy="1587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/>
          </p:cNvSpPr>
          <p:nvPr>
            <p:ph type="title"/>
          </p:nvPr>
        </p:nvSpPr>
        <p:spPr>
          <a:xfrm>
            <a:off x="1739900" y="10363200"/>
            <a:ext cx="20904200" cy="23876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/>
          </p:cNvSpPr>
          <p:nvPr>
            <p:ph type="title"/>
          </p:nvPr>
        </p:nvSpPr>
        <p:spPr>
          <a:xfrm>
            <a:off x="1739900" y="10363200"/>
            <a:ext cx="20904200" cy="23876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8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/>
          </p:cNvSpPr>
          <p:nvPr>
            <p:ph type="title"/>
          </p:nvPr>
        </p:nvSpPr>
        <p:spPr>
          <a:xfrm>
            <a:off x="1739900" y="21463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b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6147" name="Rectangle 2"/>
          <p:cNvSpPr>
            <a:spLocks noGrp="1"/>
          </p:cNvSpPr>
          <p:nvPr>
            <p:ph type="body" idx="1"/>
          </p:nvPr>
        </p:nvSpPr>
        <p:spPr>
          <a:xfrm>
            <a:off x="1739900" y="68961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9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/>
          </p:cNvSpPr>
          <p:nvPr>
            <p:ph type="title"/>
          </p:nvPr>
        </p:nvSpPr>
        <p:spPr>
          <a:xfrm>
            <a:off x="1739900" y="21463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b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  <p:sp>
        <p:nvSpPr>
          <p:cNvPr id="7171" name="Rectangle 2"/>
          <p:cNvSpPr>
            <a:spLocks noGrp="1"/>
          </p:cNvSpPr>
          <p:nvPr>
            <p:ph type="body" idx="1"/>
          </p:nvPr>
        </p:nvSpPr>
        <p:spPr>
          <a:xfrm>
            <a:off x="1739900" y="6896100"/>
            <a:ext cx="12547600" cy="46355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/>
          <a:lstStyle/>
          <a:p>
            <a:pPr lvl="0"/>
            <a:r>
              <a:rPr lang="en-US" altLang="zh-HK" dirty="0"/>
              <a:t>Click to edit Master text styles</a:t>
            </a:r>
          </a:p>
          <a:p>
            <a:pPr lvl="1"/>
            <a:r>
              <a:rPr lang="en-US" altLang="zh-HK" dirty="0"/>
              <a:t>Second level</a:t>
            </a:r>
          </a:p>
          <a:p>
            <a:pPr lvl="2"/>
            <a:r>
              <a:rPr lang="en-US" altLang="zh-HK" dirty="0"/>
              <a:t>Third level</a:t>
            </a:r>
          </a:p>
          <a:p>
            <a:pPr lvl="3"/>
            <a:r>
              <a:rPr lang="en-US" altLang="zh-HK" dirty="0"/>
              <a:t>Fourth level</a:t>
            </a:r>
          </a:p>
          <a:p>
            <a:pPr lvl="4"/>
            <a:r>
              <a:rPr lang="en-US" altLang="zh-HK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9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/>
          </p:cNvSpPr>
          <p:nvPr>
            <p:ph type="title"/>
          </p:nvPr>
        </p:nvSpPr>
        <p:spPr>
          <a:xfrm>
            <a:off x="2489200" y="355600"/>
            <a:ext cx="19405600" cy="3441700"/>
          </a:xfrm>
          <a:prstGeom prst="rect">
            <a:avLst/>
          </a:prstGeom>
          <a:noFill/>
          <a:ln w="12700">
            <a:noFill/>
          </a:ln>
        </p:spPr>
        <p:txBody>
          <a:bodyPr lIns="50800" tIns="50800" rIns="50800" bIns="50800" anchor="ctr"/>
          <a:lstStyle/>
          <a:p>
            <a:pPr lvl="0"/>
            <a:r>
              <a:rPr lang="en-US" altLang="zh-HK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16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6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fontAlgn="base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.wmf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comments" Target="../comments/commen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7.xml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39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43.jpe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2.wmf"/><Relationship Id="rId4" Type="http://schemas.openxmlformats.org/officeDocument/2006/relationships/image" Target="../media/image44.jpeg"/><Relationship Id="rId9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om-M.-Mitchell/e/B000APT5O2/ref=sr_tc_2_0?qid=1515373999&amp;sr=8-2-en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1500"/>
              <a:t>机器学习及数学基础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黄琨 </a:t>
            </a:r>
            <a:r>
              <a:rPr lang="en-US" altLang="zh-CN" dirty="0"/>
              <a:t>@ </a:t>
            </a:r>
            <a:r>
              <a:rPr lang="zh-CN" altLang="en-US" dirty="0" smtClean="0"/>
              <a:t>福建电信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42102" y="1673424"/>
                <a:ext cx="1098985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怎样定义“矩阵”乘</a:t>
                </a:r>
                <a:r>
                  <a:rPr lang="zh-CN" altLang="en-US" dirty="0"/>
                  <a:t>法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02" y="1673424"/>
                <a:ext cx="10989858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3050" t="-21795" b="-35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8850257" y="4841776"/>
            <a:ext cx="72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/>
              <a:t>[</a:t>
            </a:r>
            <a:r>
              <a:rPr lang="zh-CN" altLang="en-US" sz="4400" dirty="0" smtClean="0"/>
              <a:t>现场演算</a:t>
            </a:r>
            <a:r>
              <a:rPr lang="en-US" altLang="zh-CN" sz="4400" dirty="0" smtClean="0"/>
              <a:t>]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887744" y="6569968"/>
                <a:ext cx="512582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744" y="6569968"/>
                <a:ext cx="5125827" cy="861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0925230" y="8154144"/>
                <a:ext cx="301409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230" y="8154144"/>
                <a:ext cx="3014095" cy="8617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247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9405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“矩阵”的不变量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367464" y="3160911"/>
                <a:ext cx="530061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464" y="3160911"/>
                <a:ext cx="5300617" cy="861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399334" y="4850943"/>
                <a:ext cx="5129802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𝑒𝑡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意义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334" y="4850943"/>
                <a:ext cx="5129802" cy="8617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867649"/>
              </p:ext>
            </p:extLst>
          </p:nvPr>
        </p:nvGraphicFramePr>
        <p:xfrm>
          <a:off x="92075" y="92075"/>
          <a:ext cx="2157413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包装程序外壳对象" showAsIcon="1" r:id="rId6" imgW="2157480" imgH="712440" progId="Package">
                  <p:embed/>
                </p:oleObj>
              </mc:Choice>
              <mc:Fallback>
                <p:oleObj name="包装程序外壳对象" showAsIcon="1" r:id="rId6" imgW="2157480" imgH="712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2157413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2038872" y="5712717"/>
            <a:ext cx="14726553" cy="2839524"/>
            <a:chOff x="2038872" y="6540975"/>
            <a:chExt cx="14726553" cy="28395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2038872" y="7938120"/>
                  <a:ext cx="2236638" cy="1436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8872" y="7938120"/>
                  <a:ext cx="2236638" cy="143699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279232" y="7936129"/>
                  <a:ext cx="2236638" cy="1436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232" y="7936129"/>
                  <a:ext cx="2236638" cy="143699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8519592" y="7936129"/>
                  <a:ext cx="2236638" cy="1436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9592" y="7936129"/>
                  <a:ext cx="2236638" cy="143699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1759952" y="7936129"/>
                  <a:ext cx="5005473" cy="14443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59952" y="7936129"/>
                  <a:ext cx="5005473" cy="144437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本框 12"/>
            <p:cNvSpPr txBox="1"/>
            <p:nvPr/>
          </p:nvSpPr>
          <p:spPr>
            <a:xfrm>
              <a:off x="2038872" y="6540975"/>
              <a:ext cx="51845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/>
                <a:t>例</a:t>
              </a:r>
              <a:r>
                <a:rPr lang="zh-CN" altLang="en-US" sz="4400" dirty="0" smtClean="0"/>
                <a:t>子：</a:t>
              </a:r>
              <a:endParaRPr lang="zh-CN" alt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000953" y="8907610"/>
                <a:ext cx="9926564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cross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product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 的意义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53" y="8907610"/>
                <a:ext cx="9926564" cy="861774"/>
              </a:xfrm>
              <a:prstGeom prst="rect">
                <a:avLst/>
              </a:prstGeom>
              <a:blipFill rotWithShape="0">
                <a:blip r:embed="rId12"/>
                <a:stretch>
                  <a:fillRect t="-28873" b="-44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063215" y="10489548"/>
                <a:ext cx="9864302" cy="22810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215" y="10489548"/>
                <a:ext cx="9864302" cy="228100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270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55892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张量 （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-3420053" y="480326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“</a:t>
            </a:r>
            <a:r>
              <a:rPr lang="zh-CN" altLang="en-US" dirty="0"/>
              <a:t>高</a:t>
            </a:r>
            <a:r>
              <a:rPr lang="zh-CN" altLang="en-US" dirty="0" smtClean="0"/>
              <a:t>维数组</a:t>
            </a:r>
            <a:r>
              <a:rPr lang="en-US" altLang="zh-CN" dirty="0" smtClean="0"/>
              <a:t>”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808742" y="10530408"/>
                <a:ext cx="1411356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Cartesian product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dirty="0" smtClean="0"/>
                  <a:t>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742" y="10530408"/>
                <a:ext cx="14113568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2419" t="-17834" b="-38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5847595" y="3563634"/>
            <a:ext cx="5020050" cy="1281904"/>
            <a:chOff x="5847595" y="3563634"/>
            <a:chExt cx="5020050" cy="12819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6863408" y="3563634"/>
                  <a:ext cx="4004237" cy="931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 smtClean="0"/>
                </a:p>
              </p:txBody>
            </p:sp>
          </mc:Choice>
          <mc:Fallback xmlns=""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3408" y="3563634"/>
                  <a:ext cx="4004237" cy="93108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6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右箭头 6"/>
            <p:cNvSpPr/>
            <p:nvPr/>
          </p:nvSpPr>
          <p:spPr bwMode="auto">
            <a:xfrm rot="19662412">
              <a:off x="5847595" y="4158954"/>
              <a:ext cx="864096" cy="68658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762455" y="5769853"/>
            <a:ext cx="16378309" cy="2284620"/>
            <a:chOff x="3983088" y="5026395"/>
            <a:chExt cx="16378309" cy="22846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4951685" y="5495133"/>
                  <a:ext cx="15409712" cy="181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/>
                    <a:t>Elementwise product:  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a14:m>
                  <a:endParaRPr lang="en-US" altLang="zh-CN" dirty="0" smtClean="0"/>
                </a:p>
                <a:p>
                  <a:r>
                    <a:rPr lang="zh-CN" altLang="en-US" dirty="0"/>
                    <a:t>例子</a:t>
                  </a:r>
                  <a14:m>
                    <m:oMath xmlns:m="http://schemas.openxmlformats.org/officeDocument/2006/math">
                      <m:r>
                        <a:rPr lang="zh-CN" altLang="en-US" dirty="0">
                          <a:latin typeface="Cambria Math" panose="02040503050406030204" pitchFamily="18" charset="0"/>
                        </a:rPr>
                        <m:t>：</m:t>
                      </m:r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、</m:t>
                      </m:r>
                    </m:oMath>
                  </a14:m>
                  <a:r>
                    <a:rPr lang="en-US" altLang="zh-CN" dirty="0"/>
                    <a:t> </a:t>
                  </a:r>
                  <a:r>
                    <a:rPr lang="zh-CN" altLang="en-US" dirty="0"/>
                    <a:t>卷积</a:t>
                  </a:r>
                  <a:r>
                    <a:rPr lang="zh-CN" altLang="en-US" dirty="0" smtClean="0"/>
                    <a:t>核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𝐻𝑊𝐼𝑂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685" y="5495133"/>
                  <a:ext cx="15409712" cy="181588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176" t="-9396" b="-18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右箭头 12"/>
            <p:cNvSpPr/>
            <p:nvPr/>
          </p:nvSpPr>
          <p:spPr bwMode="auto">
            <a:xfrm rot="1815568">
              <a:off x="3983088" y="5026395"/>
              <a:ext cx="864096" cy="68658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7337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46984" y="2033464"/>
            <a:ext cx="7677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</a:t>
            </a:r>
            <a:r>
              <a:rPr lang="zh-CN" altLang="en-US" dirty="0" smtClean="0"/>
              <a:t>结：</a:t>
            </a:r>
            <a:r>
              <a:rPr lang="zh-CN" altLang="en-US" dirty="0"/>
              <a:t>张量</a:t>
            </a:r>
            <a:r>
              <a:rPr lang="zh-CN" altLang="en-US" dirty="0" smtClean="0"/>
              <a:t>运</a:t>
            </a:r>
            <a:r>
              <a:rPr lang="zh-CN" altLang="en-US" dirty="0"/>
              <a:t>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983088" y="3689648"/>
                <a:ext cx="10513168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add</a:t>
                </a:r>
              </a:p>
              <a:p>
                <a:r>
                  <a:rPr lang="en-US" altLang="zh-CN" dirty="0" smtClean="0"/>
                  <a:t>scalar product</a:t>
                </a:r>
              </a:p>
              <a:p>
                <a:r>
                  <a:rPr lang="en-US" altLang="zh-CN" dirty="0" smtClean="0"/>
                  <a:t>matrix product (dot product)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endParaRPr lang="en-US" altLang="zh-CN" b="0" dirty="0" smtClean="0"/>
              </a:p>
              <a:p>
                <a:r>
                  <a:rPr lang="en-US" altLang="zh-CN" dirty="0"/>
                  <a:t>e</a:t>
                </a:r>
                <a:r>
                  <a:rPr lang="en-US" altLang="zh-CN" dirty="0" smtClean="0"/>
                  <a:t>lementary product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Cartesian product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88" y="3689648"/>
                <a:ext cx="10513168" cy="4401205"/>
              </a:xfrm>
              <a:prstGeom prst="rect">
                <a:avLst/>
              </a:prstGeom>
              <a:blipFill rotWithShape="0">
                <a:blip r:embed="rId3"/>
                <a:stretch>
                  <a:fillRect l="-3188" t="-3878" b="-7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983088" y="9162256"/>
                <a:ext cx="120253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向量：</a:t>
                </a:r>
                <a:r>
                  <a:rPr lang="en-US" altLang="zh-CN" dirty="0" smtClean="0"/>
                  <a:t>cross product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88" y="9162256"/>
                <a:ext cx="12025336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2788" t="-21656" b="-4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3983088" y="10386392"/>
            <a:ext cx="12025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矩阵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trace </a:t>
            </a:r>
            <a:r>
              <a:rPr lang="en-US" altLang="zh-CN" dirty="0" err="1" smtClean="0"/>
              <a:t>det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492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微积分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/>
              <a:t>微分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积分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935" y="5057800"/>
            <a:ext cx="9865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例子：</a:t>
            </a:r>
            <a:endParaRPr lang="zh-CN" altLang="en-US" sz="4400" dirty="0"/>
          </a:p>
        </p:txBody>
      </p:sp>
      <p:pic>
        <p:nvPicPr>
          <p:cNvPr id="4" name="car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6744" y="6278713"/>
            <a:ext cx="10513168" cy="5256584"/>
          </a:xfrm>
          <a:prstGeom prst="rect">
            <a:avLst/>
          </a:prstGeom>
        </p:spPr>
      </p:pic>
      <p:pic>
        <p:nvPicPr>
          <p:cNvPr id="5" name="car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87944" y="6278713"/>
            <a:ext cx="10412901" cy="57487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微分的定义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a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67464" y="4265712"/>
            <a:ext cx="10073876" cy="52512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807624" y="2537520"/>
            <a:ext cx="7488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/>
              <a:t>“瞬时”速度？</a:t>
            </a:r>
            <a:endParaRPr lang="zh-CN" altLang="en-US" sz="4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8407958" y="10314384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[“</a:t>
            </a:r>
            <a:r>
              <a:rPr lang="zh-CN" altLang="en-US" sz="2800" dirty="0" smtClean="0"/>
              <a:t>差分</a:t>
            </a:r>
            <a:r>
              <a:rPr lang="en-US" altLang="zh-CN" sz="2800" dirty="0" smtClean="0"/>
              <a:t>”</a:t>
            </a:r>
            <a:r>
              <a:rPr lang="zh-CN" altLang="en-US" sz="2800" dirty="0" smtClean="0"/>
              <a:t>与速度的定义</a:t>
            </a:r>
            <a:r>
              <a:rPr lang="en-US" altLang="zh-CN" sz="2800" dirty="0"/>
              <a:t>]</a:t>
            </a:r>
            <a:endParaRPr lang="zh-CN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91" y="2146321"/>
            <a:ext cx="13005475" cy="77360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90" y="2146518"/>
            <a:ext cx="13005475" cy="7736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855296" y="10746432"/>
                <a:ext cx="100811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 smtClean="0"/>
                  <a:t>[</a:t>
                </a:r>
                <a:r>
                  <a:rPr lang="zh-CN" altLang="en-US" sz="2800" dirty="0" smtClean="0"/>
                  <a:t>例子：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 smtClean="0"/>
                  <a:t> </a:t>
                </a:r>
                <a:r>
                  <a:rPr lang="zh-CN" altLang="en-US" sz="2800" dirty="0" smtClean="0"/>
                  <a:t>导数的几何推导和解析推导</a:t>
                </a:r>
                <a:r>
                  <a:rPr lang="en-US" altLang="zh-CN" sz="2800" dirty="0" smtClean="0"/>
                  <a:t>]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296" y="10746432"/>
                <a:ext cx="10081120" cy="523220"/>
              </a:xfrm>
              <a:prstGeom prst="rect">
                <a:avLst/>
              </a:prstGeom>
              <a:blipFill rotWithShape="0">
                <a:blip r:embed="rId5"/>
                <a:stretch>
                  <a:fillRect t="-16279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857619" y="11466512"/>
                <a:ext cx="100811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 smtClean="0"/>
                  <a:t>[</a:t>
                </a:r>
                <a:r>
                  <a:rPr lang="zh-CN" altLang="en-US" sz="2800" dirty="0"/>
                  <a:t>问题</a:t>
                </a:r>
                <a:r>
                  <a:rPr lang="zh-CN" altLang="en-US" sz="2800" dirty="0" smtClean="0"/>
                  <a:t>：求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sz="2800" dirty="0" smtClean="0"/>
                  <a:t>的导数</a:t>
                </a:r>
                <a:r>
                  <a:rPr lang="en-US" altLang="zh-CN" sz="2800" dirty="0" smtClean="0"/>
                  <a:t>]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619" y="11466512"/>
                <a:ext cx="10081120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16279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989118" y="6756400"/>
          <a:ext cx="405765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r:id="rId7" imgW="405765" imgH="203200" progId="Equation.KSEE3">
                  <p:embed/>
                </p:oleObj>
              </mc:Choice>
              <mc:Fallback>
                <p:oleObj r:id="rId7" imgW="405765" imgH="203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989118" y="6756400"/>
                        <a:ext cx="405765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995150" y="6788150"/>
          <a:ext cx="393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r:id="rId9" imgW="393700" imgH="139700" progId="Equation.KSEE3">
                  <p:embed/>
                </p:oleObj>
              </mc:Choice>
              <mc:Fallback>
                <p:oleObj r:id="rId9" imgW="393700" imgH="1397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95150" y="6788150"/>
                        <a:ext cx="3937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71120" y="3689648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小结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207224" y="5345832"/>
                <a:ext cx="13825536" cy="2483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44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44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4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4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4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zh-CN" sz="4400" dirty="0"/>
              </a:p>
              <a:p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/>
                  <a:t>微分</a:t>
                </a:r>
                <a:r>
                  <a:rPr lang="zh-CN" altLang="en-US" sz="4400" dirty="0" smtClean="0"/>
                  <a:t>作为（切线）“</a:t>
                </a:r>
                <a:r>
                  <a:rPr lang="zh-CN" altLang="en-US" sz="4400" dirty="0"/>
                  <a:t>斜率</a:t>
                </a:r>
                <a:r>
                  <a:rPr lang="zh-CN" altLang="en-US" sz="4400" dirty="0" smtClean="0"/>
                  <a:t>” 的含义</a:t>
                </a:r>
                <a:endParaRPr lang="en-US" altLang="zh-CN" sz="4400" dirty="0" smtClean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224" y="5345832"/>
                <a:ext cx="13825536" cy="2483437"/>
              </a:xfrm>
              <a:prstGeom prst="rect">
                <a:avLst/>
              </a:prstGeom>
              <a:blipFill rotWithShape="0">
                <a:blip r:embed="rId2"/>
                <a:stretch>
                  <a:fillRect l="-1587" b="-10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15000312" y="7032150"/>
            <a:ext cx="8784976" cy="769441"/>
            <a:chOff x="10463808" y="9234264"/>
            <a:chExt cx="8784976" cy="769441"/>
          </a:xfrm>
        </p:grpSpPr>
        <p:sp>
          <p:nvSpPr>
            <p:cNvPr id="5" name="右箭头 4"/>
            <p:cNvSpPr/>
            <p:nvPr/>
          </p:nvSpPr>
          <p:spPr bwMode="auto">
            <a:xfrm>
              <a:off x="10463808" y="9234264"/>
              <a:ext cx="1080120" cy="75161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1543928" y="9234264"/>
              <a:ext cx="770485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 smtClean="0"/>
                <a:t>“梯度下降”算法</a:t>
              </a:r>
              <a:endParaRPr lang="zh-CN" altLang="en-US" sz="44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71120" y="3689648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导数的运算法则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207224" y="5345832"/>
            <a:ext cx="138255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dirty="0" smtClean="0"/>
              <a:t>加法法则  </a:t>
            </a:r>
            <a:r>
              <a:rPr lang="en-US" altLang="zh-CN" sz="4400" dirty="0" smtClean="0"/>
              <a:t>h(x) = f(x) + g(x)</a:t>
            </a:r>
            <a:endParaRPr lang="en-US" altLang="zh-CN" sz="4400" dirty="0"/>
          </a:p>
          <a:p>
            <a:endParaRPr lang="en-US" altLang="zh-CN" sz="44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dirty="0" smtClean="0"/>
              <a:t>乘法法则 </a:t>
            </a:r>
            <a:r>
              <a:rPr lang="en-US" altLang="zh-CN" sz="4400" dirty="0"/>
              <a:t> </a:t>
            </a:r>
            <a:r>
              <a:rPr lang="en-US" altLang="zh-CN" sz="4400" dirty="0" smtClean="0"/>
              <a:t>h(x) = f(x) g(x)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dirty="0" smtClean="0"/>
              <a:t>复合法则  </a:t>
            </a:r>
            <a:r>
              <a:rPr lang="en-US" altLang="zh-CN" sz="4400" dirty="0" smtClean="0"/>
              <a:t>h(x) = f(g(x))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566576" y="3874313"/>
            <a:ext cx="746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“</a:t>
            </a:r>
            <a:r>
              <a:rPr lang="zh-CN" altLang="en-US" sz="3200" dirty="0"/>
              <a:t>不仅要理解乘法</a:t>
            </a:r>
            <a:r>
              <a:rPr lang="zh-CN" altLang="en-US" sz="3200" dirty="0" smtClean="0"/>
              <a:t>，也要背乘法口诀”</a:t>
            </a:r>
            <a:endParaRPr lang="zh-CN" alt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/>
              <a:t>第一部分：背景知识</a:t>
            </a:r>
            <a:endParaRPr lang="en-US" altLang="zh-CN" sz="1150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/>
              <a:t>线性代数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/>
              <a:t>微积分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/>
              <a:t>概率论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91200" y="3401616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[</a:t>
            </a:r>
            <a:r>
              <a:rPr lang="zh-CN" altLang="en-US" dirty="0" smtClean="0"/>
              <a:t>加法法则 </a:t>
            </a:r>
            <a:r>
              <a:rPr lang="en-US" altLang="zh-CN" dirty="0" smtClean="0"/>
              <a:t>sum rule]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735616" y="5273824"/>
                <a:ext cx="6374566" cy="1641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616" y="5273824"/>
                <a:ext cx="6374566" cy="16414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729591" y="7868932"/>
                <a:ext cx="6277103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591" y="7868932"/>
                <a:ext cx="6277103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91200" y="3401616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[</a:t>
            </a:r>
            <a:r>
              <a:rPr lang="zh-CN" altLang="en-US" dirty="0" smtClean="0"/>
              <a:t>乘法法则 </a:t>
            </a:r>
            <a:r>
              <a:rPr lang="en-US" altLang="zh-CN" dirty="0" smtClean="0"/>
              <a:t>product rule]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735616" y="5273824"/>
                <a:ext cx="6639703" cy="1641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616" y="5273824"/>
                <a:ext cx="6639703" cy="16414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020889" y="9378280"/>
                <a:ext cx="14113568" cy="776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dirty="0" smtClean="0"/>
                  <a:t>[</a:t>
                </a:r>
                <a:r>
                  <a:rPr lang="zh-CN" altLang="en-US" sz="4400" dirty="0" smtClean="0"/>
                  <a:t>例子：求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4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altLang="zh-CN" sz="44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rad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44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4400" dirty="0" smtClean="0"/>
                  <a:t>导数</a:t>
                </a:r>
                <a:r>
                  <a:rPr lang="en-US" altLang="zh-CN" sz="4400" dirty="0" smtClean="0"/>
                  <a:t>]</a:t>
                </a:r>
                <a:endParaRPr lang="zh-CN" altLang="en-US" sz="4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720" y="9353550"/>
                <a:ext cx="14113510" cy="947420"/>
              </a:xfrm>
              <a:prstGeom prst="rect">
                <a:avLst/>
              </a:prstGeom>
              <a:blipFill rotWithShape="0">
                <a:blip r:embed="rId4"/>
                <a:stretch>
                  <a:fillRect t="-17969" b="-35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728132" y="7578080"/>
                <a:ext cx="5497082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𝑓𝑔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132" y="7578080"/>
                <a:ext cx="5497082" cy="8617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734800" y="6750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r:id="rId6" imgW="914400" imgH="215900" progId="Equation.KSEE3">
                  <p:embed/>
                </p:oleObj>
              </mc:Choice>
              <mc:Fallback>
                <p:oleObj r:id="rId6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734800" y="6750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91200" y="3401616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[</a:t>
            </a:r>
            <a:r>
              <a:rPr lang="zh-CN" altLang="en-US" dirty="0" smtClean="0"/>
              <a:t>链式法则 </a:t>
            </a:r>
            <a:r>
              <a:rPr lang="en-US" altLang="zh-CN" dirty="0" smtClean="0"/>
              <a:t>chain rule]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735616" y="5273824"/>
                <a:ext cx="6829241" cy="1792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616" y="5273824"/>
                <a:ext cx="6829241" cy="17926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偏导数与梯度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42102" y="5417840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[</a:t>
            </a:r>
            <a:r>
              <a:rPr lang="zh-CN" altLang="en-US" sz="4400" dirty="0" smtClean="0"/>
              <a:t>现场演算</a:t>
            </a:r>
            <a:r>
              <a:rPr lang="en-US" altLang="zh-CN" sz="4400" dirty="0" smtClean="0"/>
              <a:t>]</a:t>
            </a:r>
            <a:endParaRPr lang="zh-CN" altLang="en-US" sz="4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241" y="4110186"/>
            <a:ext cx="6582483" cy="415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28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r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04564" y="5057800"/>
            <a:ext cx="10591800" cy="5410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73381" y="3835567"/>
            <a:ext cx="9865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例子：</a:t>
            </a:r>
            <a:endParaRPr lang="zh-CN" altLang="en-US" sz="4400" dirty="0"/>
          </a:p>
        </p:txBody>
      </p:sp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积分</a:t>
            </a:r>
            <a:r>
              <a:rPr lang="zh-CN" altLang="en-US" dirty="0" smtClean="0"/>
              <a:t>的定义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735616" y="10901997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[“</a:t>
            </a:r>
            <a:r>
              <a:rPr lang="zh-CN" altLang="en-US" sz="2800" dirty="0" smtClean="0"/>
              <a:t>差分</a:t>
            </a:r>
            <a:r>
              <a:rPr lang="en-US" altLang="zh-CN" sz="2800" dirty="0" smtClean="0"/>
              <a:t>”</a:t>
            </a:r>
            <a:r>
              <a:rPr lang="zh-CN" altLang="en-US" sz="2800" dirty="0" smtClean="0"/>
              <a:t>与</a:t>
            </a:r>
            <a:r>
              <a:rPr lang="zh-CN" altLang="en-US" sz="2800" dirty="0"/>
              <a:t>路程</a:t>
            </a:r>
            <a:r>
              <a:rPr lang="zh-CN" altLang="en-US" sz="2800" dirty="0" smtClean="0"/>
              <a:t>的定义</a:t>
            </a:r>
            <a:r>
              <a:rPr lang="en-US" altLang="zh-CN" sz="2800" dirty="0"/>
              <a:t>]</a:t>
            </a:r>
            <a:endParaRPr lang="zh-CN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积分</a:t>
            </a:r>
            <a:r>
              <a:rPr lang="zh-CN" altLang="en-US" dirty="0" smtClean="0"/>
              <a:t>的定义</a:t>
            </a:r>
            <a:endParaRPr lang="zh-CN" altLang="en-US" dirty="0"/>
          </a:p>
        </p:txBody>
      </p:sp>
      <p:pic>
        <p:nvPicPr>
          <p:cNvPr id="4" name="car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9352" y="3617640"/>
            <a:ext cx="9677400" cy="6057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7347827" y="5057800"/>
                <a:ext cx="6196055" cy="2449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𝑡𝑓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Δt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7827" y="5057800"/>
                <a:ext cx="6196055" cy="24497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7664608" y="9162256"/>
                <a:ext cx="4439677" cy="2623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𝑡𝑓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4608" y="9162256"/>
                <a:ext cx="4439677" cy="2623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箭头 7"/>
          <p:cNvSpPr/>
          <p:nvPr/>
        </p:nvSpPr>
        <p:spPr bwMode="auto">
          <a:xfrm>
            <a:off x="19104768" y="7650088"/>
            <a:ext cx="576064" cy="108012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积分</a:t>
            </a:r>
            <a:r>
              <a:rPr lang="zh-CN" altLang="en-US" dirty="0" smtClean="0"/>
              <a:t>的定义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966864" y="5921896"/>
            <a:ext cx="72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/>
              <a:t>[</a:t>
            </a:r>
            <a:r>
              <a:rPr lang="zh-CN" altLang="en-US" sz="4400" dirty="0" smtClean="0"/>
              <a:t>作为“平均数”的含义</a:t>
            </a:r>
            <a:r>
              <a:rPr lang="en-US" altLang="zh-CN" sz="4400" dirty="0" smtClean="0"/>
              <a:t>]</a:t>
            </a:r>
            <a:endParaRPr lang="zh-CN" altLang="en-US" sz="4400" dirty="0"/>
          </a:p>
        </p:txBody>
      </p:sp>
      <p:sp>
        <p:nvSpPr>
          <p:cNvPr id="17" name="饼形 16"/>
          <p:cNvSpPr/>
          <p:nvPr/>
        </p:nvSpPr>
        <p:spPr bwMode="auto">
          <a:xfrm>
            <a:off x="10319792" y="5417840"/>
            <a:ext cx="4320480" cy="3600400"/>
          </a:xfrm>
          <a:prstGeom prst="pie">
            <a:avLst>
              <a:gd name="adj1" fmla="val 10759497"/>
              <a:gd name="adj2" fmla="val 48966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0319792" y="6306616"/>
            <a:ext cx="4365122" cy="976754"/>
          </a:xfrm>
          <a:prstGeom prst="rect">
            <a:avLst/>
          </a:prstGeom>
          <a:solidFill>
            <a:srgbClr val="A6A6A6">
              <a:alpha val="49020"/>
            </a:srgb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277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758952" y="4193704"/>
                <a:ext cx="10225136" cy="3695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  <m:r>
                          <a:rPr lang="en-US" altLang="zh-CN" sz="4400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44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44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4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4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altLang="zh-CN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4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 sz="4400">
                                <a:latin typeface="Cambria Math" panose="02040503050406030204" pitchFamily="18" charset="0"/>
                              </a:rPr>
                              <m:t>Δt</m:t>
                            </m:r>
                          </m:e>
                        </m:nary>
                      </m:e>
                    </m:func>
                  </m:oMath>
                </a14:m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积分作为“面积”的直观含义</a:t>
                </a:r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积分作为“平均数”的内在含义</a:t>
                </a:r>
                <a:endParaRPr lang="zh-CN" altLang="en-US" sz="4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952" y="4193704"/>
                <a:ext cx="10225136" cy="3695884"/>
              </a:xfrm>
              <a:prstGeom prst="rect">
                <a:avLst/>
              </a:prstGeom>
              <a:blipFill rotWithShape="0">
                <a:blip r:embed="rId2"/>
                <a:stretch>
                  <a:fillRect l="-2206" b="-6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11543928" y="6367047"/>
            <a:ext cx="11708250" cy="1071334"/>
            <a:chOff x="8504004" y="4953428"/>
            <a:chExt cx="11708250" cy="10713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9699086" y="4953428"/>
                  <a:ext cx="10513168" cy="8741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4400" dirty="0" smtClean="0"/>
                    <a:t>积分在概</a:t>
                  </a:r>
                  <a:r>
                    <a:rPr lang="zh-CN" altLang="en-US" sz="4400" dirty="0"/>
                    <a:t>率</a:t>
                  </a:r>
                  <a:r>
                    <a:rPr lang="zh-CN" altLang="en-US" sz="4400" dirty="0" smtClean="0"/>
                    <a:t>论中的应用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altLang="zh-CN" sz="4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4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𝐹𝑑𝑝</m:t>
                          </m:r>
                        </m:e>
                      </m:nary>
                    </m:oMath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9086" y="4953428"/>
                  <a:ext cx="10513168" cy="87415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378" t="-15972" b="-180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右箭头 4"/>
            <p:cNvSpPr/>
            <p:nvPr/>
          </p:nvSpPr>
          <p:spPr bwMode="auto">
            <a:xfrm rot="19834407">
              <a:off x="8504004" y="5273146"/>
              <a:ext cx="1080120" cy="75161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1645711" y="7919395"/>
            <a:ext cx="7824182" cy="1041527"/>
            <a:chOff x="8463567" y="6610618"/>
            <a:chExt cx="7824182" cy="1041527"/>
          </a:xfrm>
        </p:grpSpPr>
        <p:sp>
          <p:nvSpPr>
            <p:cNvPr id="12" name="右箭头 11"/>
            <p:cNvSpPr/>
            <p:nvPr/>
          </p:nvSpPr>
          <p:spPr bwMode="auto">
            <a:xfrm rot="2270196">
              <a:off x="8463567" y="6610618"/>
              <a:ext cx="1080120" cy="75161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699086" y="6882704"/>
              <a:ext cx="65886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400" dirty="0"/>
                <a:t>蒙特卡罗数值方法求积分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77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概率论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基本概念</a:t>
            </a:r>
            <a:endParaRPr lang="en-US" altLang="zh-CN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dirty="0" smtClean="0"/>
              <a:t>Bayes</a:t>
            </a:r>
            <a:r>
              <a:rPr lang="zh-CN" altLang="en-US" dirty="0" smtClean="0"/>
              <a:t>公式</a:t>
            </a:r>
            <a:endParaRPr lang="en-US" altLang="zh-CN" dirty="0" smtClean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常用度量</a:t>
            </a:r>
            <a:endParaRPr lang="en-US" altLang="zh-CN" dirty="0" smtClean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常用分布函数</a:t>
            </a:r>
            <a:endParaRPr lang="en-US" altLang="zh-CN" dirty="0" smtClean="0"/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47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基本概念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407024" y="3977680"/>
                <a:ext cx="16705856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离散随机变量 （概率 </a:t>
                </a:r>
                <a:r>
                  <a:rPr lang="en-US" altLang="zh-CN" dirty="0" smtClean="0"/>
                  <a:t>PMF,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&gt;0,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r>
                  <a:rPr lang="zh-CN" altLang="en-US" dirty="0"/>
                  <a:t>连</a:t>
                </a:r>
                <a:r>
                  <a:rPr lang="zh-CN" altLang="en-US" dirty="0" smtClean="0"/>
                  <a:t>续随机变量  （概率密度</a:t>
                </a:r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&gt;0, ∫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期望值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024" y="3977680"/>
                <a:ext cx="16705856" cy="3539430"/>
              </a:xfrm>
              <a:prstGeom prst="rect">
                <a:avLst/>
              </a:prstGeom>
              <a:blipFill rotWithShape="0">
                <a:blip r:embed="rId2"/>
                <a:stretch>
                  <a:fillRect l="-2044" t="-5862" b="-9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355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线性代数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/>
              <a:t>向量</a:t>
            </a:r>
            <a:endParaRPr lang="en-US" altLang="zh-CN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矩阵</a:t>
            </a:r>
            <a:endParaRPr lang="en-US" altLang="zh-CN" dirty="0" smtClean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张量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1037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Bayes </a:t>
            </a:r>
            <a:r>
              <a:rPr lang="zh-CN" altLang="en-US" dirty="0" smtClean="0"/>
              <a:t>公式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1678832" y="3257600"/>
            <a:ext cx="22250472" cy="10044137"/>
            <a:chOff x="3407024" y="3365612"/>
            <a:chExt cx="22250472" cy="10044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3407024" y="3977680"/>
                  <a:ext cx="22250472" cy="9432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/>
                    <a:t>边缘概率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a14:m>
                  <a:endParaRPr lang="en-US" altLang="zh-CN" dirty="0" smtClean="0"/>
                </a:p>
                <a:p>
                  <a:r>
                    <a:rPr lang="zh-CN" altLang="en-US" dirty="0" smtClean="0"/>
                    <a:t>条件概率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en-US" altLang="zh-CN" dirty="0" smtClean="0"/>
                </a:p>
                <a:p>
                  <a:endParaRPr lang="en-US" altLang="zh-CN" dirty="0"/>
                </a:p>
                <a:p>
                  <a:endParaRPr lang="en-US" altLang="zh-CN" dirty="0" smtClean="0"/>
                </a:p>
                <a:p>
                  <a:endParaRPr lang="en-US" altLang="zh-CN" dirty="0" smtClean="0"/>
                </a:p>
                <a:p>
                  <a:r>
                    <a:rPr lang="en-US" altLang="zh-CN" dirty="0"/>
                    <a:t>c</a:t>
                  </a:r>
                  <a:r>
                    <a:rPr lang="en-US" altLang="zh-CN" dirty="0" smtClean="0"/>
                    <a:t>hain rule: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zh-CN" dirty="0"/>
                </a:p>
                <a:p>
                  <a:endParaRPr lang="en-US" altLang="zh-CN" dirty="0"/>
                </a:p>
                <a:p>
                  <a:r>
                    <a:rPr lang="zh-CN" altLang="en-US" dirty="0" smtClean="0"/>
                    <a:t>“</a:t>
                  </a:r>
                  <a:r>
                    <a:rPr lang="en-US" altLang="zh-CN" dirty="0" smtClean="0"/>
                    <a:t>independence</a:t>
                  </a:r>
                  <a:r>
                    <a:rPr lang="zh-CN" altLang="en-US" dirty="0" smtClean="0"/>
                    <a:t>”</a:t>
                  </a:r>
                  <a:endParaRPr lang="en-US" altLang="zh-CN" dirty="0" smtClean="0"/>
                </a:p>
                <a:p>
                  <a:r>
                    <a:rPr lang="zh-CN" altLang="en-US" dirty="0" smtClean="0"/>
                    <a:t>“</a:t>
                  </a:r>
                  <a:r>
                    <a:rPr lang="en-US" altLang="zh-CN" dirty="0" smtClean="0"/>
                    <a:t>conditional independence</a:t>
                  </a:r>
                  <a:r>
                    <a:rPr lang="zh-CN" altLang="en-US" dirty="0" smtClean="0"/>
                    <a:t>”</a:t>
                  </a:r>
                  <a:endParaRPr lang="en-US" altLang="zh-CN" dirty="0" smtClean="0"/>
                </a:p>
                <a:p>
                  <a:r>
                    <a:rPr lang="zh-CN" altLang="en-US" dirty="0" smtClean="0"/>
                    <a:t>“</a:t>
                  </a:r>
                  <a:r>
                    <a:rPr lang="en-US" altLang="zh-CN" dirty="0" smtClean="0"/>
                    <a:t>structured probabilistic models</a:t>
                  </a:r>
                  <a:r>
                    <a:rPr lang="zh-CN" altLang="en-US" dirty="0" smtClean="0"/>
                    <a:t>”</a:t>
                  </a:r>
                  <a:endParaRPr lang="en-US" altLang="zh-CN" dirty="0" smtClean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7024" y="3977680"/>
                  <a:ext cx="22250472" cy="943206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507" t="-2327" b="-32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线形标注 1(带边框和强调线) 4"/>
            <p:cNvSpPr/>
            <p:nvPr/>
          </p:nvSpPr>
          <p:spPr bwMode="auto">
            <a:xfrm>
              <a:off x="3433640" y="6345434"/>
              <a:ext cx="2952328" cy="1224136"/>
            </a:xfrm>
            <a:prstGeom prst="accentBorderCallout1">
              <a:avLst>
                <a:gd name="adj1" fmla="val 57482"/>
                <a:gd name="adj2" fmla="val 95461"/>
                <a:gd name="adj3" fmla="val -17529"/>
                <a:gd name="adj4" fmla="val 12384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dirty="0" smtClean="0">
                  <a:solidFill>
                    <a:sysClr val="windowText" lastClr="000000"/>
                  </a:solidFill>
                  <a:ea typeface="Heiti SC Light" charset="0"/>
                  <a:cs typeface="Heiti SC Light" charset="0"/>
                </a:rPr>
                <a:t>posterior</a:t>
              </a:r>
              <a:endParaRPr kumimoji="0" lang="zh-CN" altLang="en-US" sz="56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7" name="线形标注 1(带边框和强调线) 6"/>
            <p:cNvSpPr/>
            <p:nvPr/>
          </p:nvSpPr>
          <p:spPr bwMode="auto">
            <a:xfrm>
              <a:off x="12408024" y="3365612"/>
              <a:ext cx="3816424" cy="1224136"/>
            </a:xfrm>
            <a:prstGeom prst="accentBorderCallout1">
              <a:avLst>
                <a:gd name="adj1" fmla="val 54715"/>
                <a:gd name="adj2" fmla="val -897"/>
                <a:gd name="adj3" fmla="val 134633"/>
                <a:gd name="adj4" fmla="val -4982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dirty="0" smtClean="0">
                  <a:solidFill>
                    <a:sysClr val="windowText" lastClr="000000"/>
                  </a:solidFill>
                  <a:ea typeface="Heiti SC Light" charset="0"/>
                  <a:cs typeface="Heiti SC Light" charset="0"/>
                </a:rPr>
                <a:t>likelihood</a:t>
              </a:r>
              <a:endParaRPr kumimoji="0" lang="zh-CN" altLang="en-US" sz="56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8" name="线形标注 1(带边框和强调线) 7"/>
            <p:cNvSpPr/>
            <p:nvPr/>
          </p:nvSpPr>
          <p:spPr bwMode="auto">
            <a:xfrm>
              <a:off x="13268837" y="5597120"/>
              <a:ext cx="2952328" cy="1224136"/>
            </a:xfrm>
            <a:prstGeom prst="accentBorderCallout1">
              <a:avLst>
                <a:gd name="adj1" fmla="val 57482"/>
                <a:gd name="adj2" fmla="val 95461"/>
                <a:gd name="adj3" fmla="val -11996"/>
                <a:gd name="adj4" fmla="val -2986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dirty="0" smtClean="0">
                  <a:solidFill>
                    <a:sysClr val="windowText" lastClr="000000"/>
                  </a:solidFill>
                  <a:ea typeface="Heiti SC Light" charset="0"/>
                  <a:cs typeface="Heiti SC Light" charset="0"/>
                </a:rPr>
                <a:t>prior</a:t>
              </a:r>
              <a:endParaRPr kumimoji="0" lang="zh-CN" altLang="en-US" sz="56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9" name="线形标注 1(带边框和强调线) 8"/>
            <p:cNvSpPr/>
            <p:nvPr/>
          </p:nvSpPr>
          <p:spPr bwMode="auto">
            <a:xfrm>
              <a:off x="10316508" y="7216560"/>
              <a:ext cx="3531675" cy="1224136"/>
            </a:xfrm>
            <a:prstGeom prst="accentBorderCallout1">
              <a:avLst>
                <a:gd name="adj1" fmla="val -6149"/>
                <a:gd name="adj2" fmla="val 41547"/>
                <a:gd name="adj3" fmla="val -56261"/>
                <a:gd name="adj4" fmla="val 2404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dirty="0" smtClean="0">
                  <a:solidFill>
                    <a:sysClr val="windowText" lastClr="000000"/>
                  </a:solidFill>
                  <a:ea typeface="Heiti SC Light" charset="0"/>
                  <a:cs typeface="Heiti SC Light" charset="0"/>
                </a:rPr>
                <a:t>evidence</a:t>
              </a:r>
              <a:endParaRPr kumimoji="0" lang="zh-CN" altLang="en-US" sz="5600" b="0" i="0" u="none" strike="noStrike" cap="none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761" y="10777904"/>
            <a:ext cx="2181818" cy="252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23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常用度量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046599" y="3473624"/>
                <a:ext cx="17632872" cy="2128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方差、标准差：</a:t>
                </a:r>
                <a:r>
                  <a:rPr lang="zh-CN" altLang="en-US" sz="4400" dirty="0"/>
                  <a:t>衡</a:t>
                </a:r>
                <a:r>
                  <a:rPr lang="zh-CN" altLang="en-US" sz="4400" dirty="0" smtClean="0"/>
                  <a:t>量数据多样性</a:t>
                </a:r>
                <a:endParaRPr lang="en-US" altLang="zh-CN" sz="4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4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4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4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4400" i="1">
                          <a:latin typeface="Cambria Math" panose="02040503050406030204" pitchFamily="18" charset="0"/>
                        </a:rPr>
                        <m:t>样本点</m:t>
                      </m:r>
                      <m:r>
                        <a:rPr lang="zh-CN" altLang="en-US" sz="4400" i="1" smtClean="0">
                          <a:latin typeface="Cambria Math" panose="02040503050406030204" pitchFamily="18" charset="0"/>
                        </a:rPr>
                        <m:t>求和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),  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=√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 smtClean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99" y="3473624"/>
                <a:ext cx="17632872" cy="2128147"/>
              </a:xfrm>
              <a:prstGeom prst="rect">
                <a:avLst/>
              </a:prstGeom>
              <a:blipFill rotWithShape="0">
                <a:blip r:embed="rId2"/>
                <a:stretch>
                  <a:fillRect l="-1279" t="-7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046984" y="7578080"/>
                <a:ext cx="19216745" cy="2875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协方差、</a:t>
                </a:r>
                <a:r>
                  <a:rPr lang="zh-CN" altLang="en-US" sz="4400" dirty="0"/>
                  <a:t> 关联系数（</a:t>
                </a:r>
                <a:r>
                  <a:rPr lang="en-US" altLang="zh-CN" sz="4400" dirty="0"/>
                  <a:t>correlation</a:t>
                </a:r>
                <a:r>
                  <a:rPr lang="zh-CN" altLang="en-US" sz="4400" dirty="0"/>
                  <a:t>）： </a:t>
                </a:r>
                <a:r>
                  <a:rPr lang="zh-CN" altLang="en-US" sz="4400" dirty="0" smtClean="0"/>
                  <a:t>衡量数据的</a:t>
                </a:r>
                <a:r>
                  <a:rPr lang="zh-CN" altLang="en-US" sz="4400" dirty="0"/>
                  <a:t>线性</a:t>
                </a:r>
                <a:r>
                  <a:rPr lang="zh-CN" altLang="en-US" sz="4400" dirty="0" smtClean="0"/>
                  <a:t>相关性</a:t>
                </a:r>
                <a:endParaRPr lang="en-US" altLang="zh-CN" sz="4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4400" i="1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zh-CN" altLang="en-US" sz="4400" i="1">
                          <a:latin typeface="Cambria Math" panose="02040503050406030204" pitchFamily="18" charset="0"/>
                        </a:rPr>
                        <m:t>可正可负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),     </m:t>
                      </m:r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4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4400" b="0" i="1" smtClean="0">
                          <a:latin typeface="Cambria Math" panose="02040503050406030204" pitchFamily="18" charset="0"/>
                        </a:rPr>
                        <m:t>∈[−1,1]</m:t>
                      </m:r>
                    </m:oMath>
                  </m:oMathPara>
                </a14:m>
                <a:endParaRPr lang="en-US" altLang="zh-CN" sz="44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altLang="zh-CN" sz="4400" dirty="0" smtClean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84" y="7578080"/>
                <a:ext cx="19216745" cy="2875787"/>
              </a:xfrm>
              <a:prstGeom prst="rect">
                <a:avLst/>
              </a:prstGeom>
              <a:blipFill rotWithShape="0">
                <a:blip r:embed="rId3"/>
                <a:stretch>
                  <a:fillRect l="-1174" t="-5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708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基本概念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614936" y="3257600"/>
                <a:ext cx="19946486" cy="1446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熵：</a:t>
                </a:r>
                <a:r>
                  <a:rPr lang="zh-CN" altLang="en-US" sz="4400" dirty="0"/>
                  <a:t>衡量数据多样</a:t>
                </a:r>
                <a:r>
                  <a:rPr lang="zh-CN" altLang="en-US" sz="4400" dirty="0" smtClean="0"/>
                  <a:t>性，更</a:t>
                </a:r>
                <a:r>
                  <a:rPr lang="zh-CN" altLang="en-US" sz="4400" dirty="0"/>
                  <a:t>普</a:t>
                </a:r>
                <a:r>
                  <a:rPr lang="zh-CN" altLang="en-US" sz="4400" dirty="0" smtClean="0"/>
                  <a:t>适（信息量），适用离</a:t>
                </a:r>
                <a:r>
                  <a:rPr lang="zh-CN" altLang="en-US" sz="4400" dirty="0"/>
                  <a:t>散值情形，但求解更困</a:t>
                </a:r>
                <a:r>
                  <a:rPr lang="zh-CN" altLang="en-US" sz="4400" dirty="0" smtClean="0"/>
                  <a:t>难</a:t>
                </a:r>
                <a:endParaRPr lang="en-US" altLang="zh-CN" sz="4400" dirty="0" smtClean="0"/>
              </a:p>
              <a:p>
                <a14:m>
                  <m:oMath xmlns:m="http://schemas.openxmlformats.org/officeDocument/2006/math"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4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4400" dirty="0" smtClean="0"/>
                  <a:t>  </a:t>
                </a:r>
                <a:r>
                  <a:rPr lang="zh-CN" altLang="en-US" sz="4400" dirty="0" smtClean="0"/>
                  <a:t>（允许值求和），例子：</a:t>
                </a:r>
                <a:r>
                  <a:rPr lang="en-US" altLang="zh-CN" sz="4400" dirty="0" smtClean="0"/>
                  <a:t>[[</a:t>
                </a:r>
                <a:r>
                  <a:rPr lang="zh-CN" altLang="en-US" sz="4400" dirty="0" smtClean="0"/>
                  <a:t>硬币熵</a:t>
                </a:r>
                <a:r>
                  <a:rPr lang="en-US" altLang="zh-CN" sz="4400" dirty="0" smtClean="0"/>
                  <a:t>]]</a:t>
                </a:r>
                <a:endParaRPr lang="en-US" altLang="zh-CN" sz="4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936" y="3257600"/>
                <a:ext cx="19946486" cy="1446550"/>
              </a:xfrm>
              <a:prstGeom prst="rect">
                <a:avLst/>
              </a:prstGeom>
              <a:blipFill rotWithShape="0">
                <a:blip r:embed="rId2"/>
                <a:stretch>
                  <a:fillRect l="-1131" t="-10084" b="-18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614936" y="6562227"/>
                <a:ext cx="18003647" cy="1852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zh-CN" altLang="en-US" sz="4400" dirty="0" smtClean="0"/>
                  <a:t>互信息：</a:t>
                </a:r>
                <a:r>
                  <a:rPr lang="zh-CN" altLang="en-US" sz="4400" dirty="0"/>
                  <a:t>量数据的相关性</a:t>
                </a:r>
                <a:r>
                  <a:rPr lang="en-US" altLang="zh-CN" sz="4400" dirty="0"/>
                  <a:t>, </a:t>
                </a:r>
                <a:r>
                  <a:rPr lang="zh-CN" altLang="en-US" sz="4400" dirty="0" smtClean="0"/>
                  <a:t>更</a:t>
                </a:r>
                <a:r>
                  <a:rPr lang="zh-CN" altLang="en-US" sz="4400" dirty="0"/>
                  <a:t>普适</a:t>
                </a:r>
                <a:r>
                  <a:rPr lang="zh-CN" altLang="en-US" sz="4400" dirty="0" smtClean="0"/>
                  <a:t>，适</a:t>
                </a:r>
                <a:r>
                  <a:rPr lang="zh-CN" altLang="en-US" sz="4400" dirty="0"/>
                  <a:t>用于离散值情形，但求解更困难</a:t>
                </a:r>
                <a:endParaRPr lang="en-US" altLang="zh-CN" sz="4400" dirty="0" smtClean="0"/>
              </a:p>
              <a:p>
                <a:r>
                  <a:rPr lang="en-US" altLang="zh-CN" sz="4400" b="0" dirty="0" smtClean="0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4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4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4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4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nary>
                    <m:r>
                      <a:rPr lang="en-US" altLang="zh-CN" sz="4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sz="4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936" y="6562227"/>
                <a:ext cx="18003647" cy="1852880"/>
              </a:xfrm>
              <a:prstGeom prst="rect">
                <a:avLst/>
              </a:prstGeom>
              <a:blipFill rotWithShape="0">
                <a:blip r:embed="rId3"/>
                <a:stretch>
                  <a:fillRect l="-1388" t="-7895" r="-508" b="-1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271120" y="9090248"/>
                <a:ext cx="10145663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120" y="9090248"/>
                <a:ext cx="10145663" cy="861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378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常用概率分布函数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407024" y="3689648"/>
            <a:ext cx="15193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</a:t>
            </a:r>
            <a:r>
              <a:rPr lang="zh-CN" altLang="en-US" dirty="0" smtClean="0"/>
              <a:t>详见笔记</a:t>
            </a:r>
            <a:r>
              <a:rPr lang="en-US" altLang="zh-CN" dirty="0" smtClean="0"/>
              <a:t>]]</a:t>
            </a:r>
          </a:p>
        </p:txBody>
      </p:sp>
    </p:spTree>
    <p:extLst>
      <p:ext uri="{BB962C8B-B14F-4D97-AF65-F5344CB8AC3E}">
        <p14:creationId xmlns:p14="http://schemas.microsoft.com/office/powerpoint/2010/main" val="3854991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/>
              <a:t>第二部分：机器学习</a:t>
            </a:r>
            <a:endParaRPr lang="en-US" altLang="zh-CN" sz="11500"/>
          </a:p>
        </p:txBody>
      </p:sp>
      <p:sp>
        <p:nvSpPr>
          <p:cNvPr id="3" name="文本框 2"/>
          <p:cNvSpPr txBox="1"/>
          <p:nvPr/>
        </p:nvSpPr>
        <p:spPr>
          <a:xfrm>
            <a:off x="7057390" y="7846695"/>
            <a:ext cx="1099883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机器学习概述</a:t>
            </a:r>
            <a:endParaRPr lang="en-US" altLang="zh-CN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dirty="0" smtClean="0"/>
              <a:t>PCA</a:t>
            </a:r>
            <a:endParaRPr lang="zh-CN" altLang="en-US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线性回归</a:t>
            </a:r>
            <a:endParaRPr lang="en-US" altLang="zh-CN" dirty="0" smtClean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梯度下降算法</a:t>
            </a:r>
            <a:endParaRPr lang="en-US" altLang="zh-CN" dirty="0" smtClean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逆传播算法</a:t>
            </a:r>
            <a:endParaRPr lang="en-US" altLang="zh-CN" dirty="0" smtClean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dirty="0" smtClean="0"/>
              <a:t>神经网络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/>
              <a:t>概述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1620438" y="9512269"/>
            <a:ext cx="21026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概括</a:t>
            </a:r>
            <a:r>
              <a:rPr lang="zh-CN" altLang="en-US" sz="3200" dirty="0" smtClean="0"/>
              <a:t>：从</a:t>
            </a:r>
            <a:r>
              <a:rPr lang="zh-CN" altLang="en-US" sz="3200" dirty="0"/>
              <a:t>已</a:t>
            </a:r>
            <a:r>
              <a:rPr lang="zh-CN" altLang="en-US" sz="3200" dirty="0" smtClean="0"/>
              <a:t>知样本中</a:t>
            </a:r>
            <a:r>
              <a:rPr lang="zh-CN" altLang="en-US" sz="3200" b="1" dirty="0"/>
              <a:t>自动</a:t>
            </a:r>
            <a:r>
              <a:rPr lang="zh-CN" altLang="en-US" sz="3200" dirty="0"/>
              <a:t>提取出知</a:t>
            </a:r>
            <a:r>
              <a:rPr lang="zh-CN" altLang="en-US" sz="3200" dirty="0" smtClean="0"/>
              <a:t>识，并对</a:t>
            </a:r>
            <a:r>
              <a:rPr lang="zh-CN" altLang="en-US" sz="3200" b="1" dirty="0"/>
              <a:t>未知</a:t>
            </a:r>
            <a:r>
              <a:rPr lang="zh-CN" altLang="en-US" sz="3200" b="1" dirty="0" smtClean="0"/>
              <a:t>样</a:t>
            </a:r>
            <a:r>
              <a:rPr lang="zh-CN" altLang="en-US" sz="3200" b="1" dirty="0"/>
              <a:t>本决策</a:t>
            </a:r>
            <a:r>
              <a:rPr lang="zh-CN" altLang="en-US" sz="3200" dirty="0"/>
              <a:t>。 （</a:t>
            </a:r>
            <a:r>
              <a:rPr lang="en-US" altLang="zh-CN" sz="3200" dirty="0"/>
              <a:t>1. </a:t>
            </a:r>
            <a:r>
              <a:rPr lang="zh-CN" altLang="en-US" sz="3200" dirty="0"/>
              <a:t>自动化 </a:t>
            </a:r>
            <a:r>
              <a:rPr lang="en-US" altLang="zh-CN" sz="3200" dirty="0"/>
              <a:t>2.</a:t>
            </a:r>
            <a:r>
              <a:rPr lang="zh-CN" altLang="en-US" sz="3200" dirty="0"/>
              <a:t>可泛化）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20438" y="6880939"/>
            <a:ext cx="21026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定义：</a:t>
            </a:r>
            <a:r>
              <a:rPr lang="en-US" altLang="zh-CN" sz="3200" dirty="0"/>
              <a:t>"A program can be said to learn from </a:t>
            </a:r>
            <a:r>
              <a:rPr lang="en-US" altLang="zh-CN" sz="4000" b="1" dirty="0">
                <a:solidFill>
                  <a:srgbClr val="FF0000"/>
                </a:solidFill>
              </a:rPr>
              <a:t>experience(</a:t>
            </a:r>
            <a:r>
              <a:rPr lang="zh-CN" altLang="en-US" sz="4000" b="1" dirty="0">
                <a:solidFill>
                  <a:srgbClr val="FF0000"/>
                </a:solidFill>
              </a:rPr>
              <a:t>经验</a:t>
            </a:r>
            <a:r>
              <a:rPr lang="en-US" altLang="zh-CN" sz="4000" b="1" dirty="0">
                <a:solidFill>
                  <a:srgbClr val="FF0000"/>
                </a:solidFill>
              </a:rPr>
              <a:t>) E</a:t>
            </a:r>
            <a:r>
              <a:rPr lang="en-US" altLang="zh-CN" sz="3200" dirty="0"/>
              <a:t> with respect to some class of</a:t>
            </a:r>
            <a:r>
              <a:rPr lang="en-US" altLang="zh-CN" sz="4000" dirty="0"/>
              <a:t> </a:t>
            </a:r>
            <a:r>
              <a:rPr lang="en-US" altLang="zh-CN" sz="4000" b="1" dirty="0">
                <a:solidFill>
                  <a:srgbClr val="FF0000"/>
                </a:solidFill>
              </a:rPr>
              <a:t>tasks(</a:t>
            </a:r>
            <a:r>
              <a:rPr lang="zh-CN" altLang="en-US" sz="4000" b="1" dirty="0">
                <a:solidFill>
                  <a:srgbClr val="FF0000"/>
                </a:solidFill>
              </a:rPr>
              <a:t>任务</a:t>
            </a:r>
            <a:r>
              <a:rPr lang="en-US" altLang="zh-CN" sz="4000" b="1" dirty="0">
                <a:solidFill>
                  <a:srgbClr val="FF0000"/>
                </a:solidFill>
              </a:rPr>
              <a:t>) T</a:t>
            </a:r>
            <a:r>
              <a:rPr lang="en-US" altLang="zh-CN" sz="3200" dirty="0"/>
              <a:t> and </a:t>
            </a:r>
            <a:r>
              <a:rPr lang="en-US" altLang="zh-CN" sz="4000" dirty="0">
                <a:solidFill>
                  <a:srgbClr val="FF0000"/>
                </a:solidFill>
              </a:rPr>
              <a:t>performance </a:t>
            </a:r>
            <a:r>
              <a:rPr lang="en-US" altLang="zh-CN" sz="4000" b="1" dirty="0">
                <a:solidFill>
                  <a:srgbClr val="FF0000"/>
                </a:solidFill>
              </a:rPr>
              <a:t>measure(</a:t>
            </a:r>
            <a:r>
              <a:rPr lang="zh-CN" altLang="en-US" sz="4000" b="1" dirty="0">
                <a:solidFill>
                  <a:srgbClr val="FF0000"/>
                </a:solidFill>
              </a:rPr>
              <a:t>度量</a:t>
            </a:r>
            <a:r>
              <a:rPr lang="en-US" altLang="zh-CN" sz="4000" b="1" dirty="0">
                <a:solidFill>
                  <a:srgbClr val="FF0000"/>
                </a:solidFill>
              </a:rPr>
              <a:t>) P</a:t>
            </a:r>
            <a:r>
              <a:rPr lang="en-US" altLang="zh-CN" sz="3200" dirty="0"/>
              <a:t> , if its performance at tasks in T, as measured by P, improves with experience E." </a:t>
            </a:r>
            <a:endParaRPr lang="en-US" altLang="zh-CN" sz="3200" dirty="0" smtClean="0"/>
          </a:p>
          <a:p>
            <a:pPr algn="r"/>
            <a:r>
              <a:rPr lang="en-US" altLang="zh-CN" sz="3200" dirty="0" smtClean="0"/>
              <a:t>-- </a:t>
            </a:r>
            <a:r>
              <a:rPr lang="en-US" altLang="zh-CN" sz="3200" dirty="0"/>
              <a:t>Tom Mitchell (</a:t>
            </a:r>
            <a:r>
              <a:rPr lang="en-US" altLang="zh-CN" sz="3200" u="sng" dirty="0">
                <a:hlinkClick r:id="rId3"/>
              </a:rPr>
              <a:t>Machine Learning</a:t>
            </a:r>
            <a:r>
              <a:rPr lang="en-US" altLang="zh-CN" sz="3200" dirty="0"/>
              <a:t>)</a:t>
            </a:r>
            <a:endParaRPr lang="zh-CN" alt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机器学习“三要素”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534816" y="3761656"/>
            <a:ext cx="21026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400" dirty="0" smtClean="0"/>
              <a:t>数据：从</a:t>
            </a:r>
            <a:r>
              <a:rPr lang="zh-CN" altLang="en-US" sz="4400" dirty="0"/>
              <a:t>数据中自动提取，而非人为确定规</a:t>
            </a:r>
            <a:r>
              <a:rPr lang="zh-CN" altLang="en-US" sz="4400" dirty="0" smtClean="0"/>
              <a:t>则</a:t>
            </a:r>
            <a:endParaRPr lang="en-US" altLang="zh-CN" sz="4400" dirty="0"/>
          </a:p>
          <a:p>
            <a:r>
              <a:rPr lang="en-US" altLang="zh-CN" sz="4400" dirty="0" smtClean="0"/>
              <a:t>     Programming </a:t>
            </a:r>
            <a:r>
              <a:rPr lang="en-US" altLang="zh-CN" sz="4400" dirty="0"/>
              <a:t>is dead, long live the "differentiable programming! </a:t>
            </a:r>
            <a:r>
              <a:rPr lang="en-US" altLang="zh-CN" sz="4400" dirty="0" smtClean="0"/>
              <a:t> (</a:t>
            </a:r>
            <a:r>
              <a:rPr lang="en-US" altLang="zh-CN" sz="4400" dirty="0" err="1"/>
              <a:t>Yann</a:t>
            </a:r>
            <a:r>
              <a:rPr lang="en-US" altLang="zh-CN" sz="4400" dirty="0"/>
              <a:t> </a:t>
            </a:r>
            <a:r>
              <a:rPr lang="en-US" altLang="zh-CN" sz="4400" dirty="0" err="1"/>
              <a:t>LeCun</a:t>
            </a:r>
            <a:r>
              <a:rPr lang="en-US" altLang="zh-CN" sz="4400" dirty="0"/>
              <a:t>)</a:t>
            </a:r>
            <a:endParaRPr lang="en-US" altLang="zh-CN" sz="4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1534816" y="5777880"/>
            <a:ext cx="21026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400" dirty="0"/>
              <a:t>任务：应用需求（预测）</a:t>
            </a:r>
            <a:r>
              <a:rPr lang="en-US" altLang="zh-CN" sz="4400" dirty="0"/>
              <a:t>, </a:t>
            </a:r>
            <a:r>
              <a:rPr lang="zh-CN" altLang="en-US" sz="4400" dirty="0"/>
              <a:t>需要有可推广性（</a:t>
            </a:r>
            <a:r>
              <a:rPr lang="en-US" altLang="zh-CN" sz="4400" dirty="0"/>
              <a:t>generalization</a:t>
            </a:r>
            <a:r>
              <a:rPr lang="zh-CN" altLang="en-US" sz="4400" dirty="0"/>
              <a:t>）</a:t>
            </a:r>
          </a:p>
          <a:p>
            <a:r>
              <a:rPr lang="zh-CN" altLang="en-US" sz="4400" dirty="0" smtClean="0"/>
              <a:t>    例</a:t>
            </a:r>
            <a:r>
              <a:rPr lang="zh-CN" altLang="en-US" sz="4400" dirty="0"/>
              <a:t>如： 垃圾邮件识别</a:t>
            </a:r>
            <a:r>
              <a:rPr lang="en-US" altLang="zh-CN" sz="4400" dirty="0"/>
              <a:t>; </a:t>
            </a:r>
            <a:r>
              <a:rPr lang="zh-CN" altLang="en-US" sz="4400" dirty="0"/>
              <a:t>资讯推荐</a:t>
            </a:r>
            <a:r>
              <a:rPr lang="en-US" altLang="zh-CN" sz="4400" dirty="0"/>
              <a:t>; </a:t>
            </a:r>
            <a:r>
              <a:rPr lang="zh-CN" altLang="en-US" sz="4400" dirty="0"/>
              <a:t>手写识别</a:t>
            </a:r>
            <a:r>
              <a:rPr lang="en-US" altLang="zh-CN" sz="4400" dirty="0"/>
              <a:t>(OCR); </a:t>
            </a:r>
            <a:r>
              <a:rPr lang="zh-CN" altLang="en-US" sz="4400" dirty="0"/>
              <a:t>语音识别； 自动驾驶</a:t>
            </a:r>
            <a:r>
              <a:rPr lang="zh-CN" altLang="en-US" sz="4400" dirty="0" smtClean="0"/>
              <a:t>等</a:t>
            </a:r>
            <a:endParaRPr lang="en-US" altLang="zh-CN" sz="44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1534816" y="8442176"/>
            <a:ext cx="21026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400" dirty="0"/>
              <a:t>度量：怎样定量描述，具体工程实现所依赖的数学基础</a:t>
            </a:r>
          </a:p>
          <a:p>
            <a:r>
              <a:rPr lang="zh-CN" altLang="en-US" sz="4400" dirty="0" smtClean="0"/>
              <a:t>    例</a:t>
            </a:r>
            <a:r>
              <a:rPr lang="zh-CN" altLang="en-US" sz="4400" dirty="0"/>
              <a:t>如：概率论、最优化问题（微积分）、线性代数等</a:t>
            </a:r>
            <a:endParaRPr lang="en-US" altLang="zh-CN" sz="44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2254896" y="11538520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026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 smtClean="0"/>
              <a:t>PCA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471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线性回归</a:t>
            </a:r>
            <a:endParaRPr lang="zh-CN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454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逻辑回归</a:t>
            </a:r>
            <a:endParaRPr lang="zh-CN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2102" y="1673424"/>
            <a:ext cx="14113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向量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62935" y="5057800"/>
            <a:ext cx="5352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例子：位移向量</a:t>
            </a:r>
            <a:endParaRPr lang="zh-CN" altLang="en-US" sz="4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9671720" y="1673424"/>
            <a:ext cx="12509943" cy="4730702"/>
            <a:chOff x="9959752" y="3617640"/>
            <a:chExt cx="12509943" cy="473070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9752" y="4729314"/>
              <a:ext cx="5643076" cy="32403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16806222" y="5048284"/>
                  <a:ext cx="5453159" cy="14313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6222" y="5048284"/>
                  <a:ext cx="5453159" cy="14313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16806222" y="6713984"/>
                  <a:ext cx="5663473" cy="16343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6222" y="6713984"/>
                  <a:ext cx="5663473" cy="16343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9"/>
            <p:cNvSpPr txBox="1"/>
            <p:nvPr/>
          </p:nvSpPr>
          <p:spPr>
            <a:xfrm>
              <a:off x="9959752" y="3617640"/>
              <a:ext cx="535240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 smtClean="0"/>
                <a:t>加法</a:t>
              </a:r>
              <a:endParaRPr lang="zh-CN" altLang="en-US" sz="44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671720" y="7290048"/>
            <a:ext cx="13311060" cy="5077079"/>
            <a:chOff x="9959752" y="3617640"/>
            <a:chExt cx="13311060" cy="507707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9752" y="4729314"/>
              <a:ext cx="5643075" cy="32403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16806222" y="5048284"/>
                  <a:ext cx="3655040" cy="14313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6222" y="5048284"/>
                  <a:ext cx="3655040" cy="14313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16806222" y="6713984"/>
                  <a:ext cx="6464590" cy="19807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6222" y="6713984"/>
                  <a:ext cx="6464590" cy="198073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本框 16"/>
            <p:cNvSpPr txBox="1"/>
            <p:nvPr/>
          </p:nvSpPr>
          <p:spPr>
            <a:xfrm>
              <a:off x="9959752" y="3617640"/>
              <a:ext cx="535240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 smtClean="0"/>
                <a:t>（标量）乘法</a:t>
              </a:r>
              <a:endParaRPr lang="zh-CN" alt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68899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58952" y="145740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神经网络</a:t>
            </a:r>
            <a:endParaRPr lang="zh-CN" altLang="zh-CN" sz="115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04" y="4193704"/>
            <a:ext cx="12169352" cy="5295062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0192" y="4193704"/>
            <a:ext cx="10081120" cy="52925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991818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梯度下降算法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 </a:t>
            </a:r>
            <a:r>
              <a:rPr lang="zh-CN" altLang="en-US" dirty="0"/>
              <a:t>现</a:t>
            </a:r>
            <a:r>
              <a:rPr lang="zh-CN" altLang="en-US" dirty="0" smtClean="0"/>
              <a:t>场演算</a:t>
            </a:r>
            <a:r>
              <a:rPr lang="en-US" altLang="zh-CN" dirty="0" smtClean="0"/>
              <a:t> ]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256" y="6930008"/>
            <a:ext cx="8108361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25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/>
              <a:t>动</a:t>
            </a:r>
            <a:r>
              <a:rPr lang="zh-CN" altLang="en-US" sz="11500" dirty="0" smtClean="0"/>
              <a:t>量梯度算法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 </a:t>
            </a:r>
            <a:r>
              <a:rPr lang="zh-CN" altLang="en-US" dirty="0" smtClean="0"/>
              <a:t>现场演算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7713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逆传播算法</a:t>
            </a:r>
            <a:endParaRPr lang="en-US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 </a:t>
            </a:r>
            <a:r>
              <a:rPr lang="zh-CN" altLang="en-US" dirty="0" smtClean="0"/>
              <a:t>现场演算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8053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决策树</a:t>
            </a:r>
            <a:endParaRPr lang="zh-CN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06824" y="1097360"/>
            <a:ext cx="6624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补充材料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 smtClean="0"/>
              <a:t>SVM</a:t>
            </a:r>
            <a:endParaRPr lang="zh-CN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06824" y="1097360"/>
            <a:ext cx="6624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补充材料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3542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9670" y="4404360"/>
            <a:ext cx="19818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 smtClean="0"/>
              <a:t>神经网络前沿模型简介</a:t>
            </a:r>
            <a:endParaRPr lang="zh-CN" altLang="zh-CN" sz="11500" dirty="0"/>
          </a:p>
        </p:txBody>
      </p:sp>
      <p:sp>
        <p:nvSpPr>
          <p:cNvPr id="3" name="文本框 2"/>
          <p:cNvSpPr txBox="1"/>
          <p:nvPr/>
        </p:nvSpPr>
        <p:spPr>
          <a:xfrm>
            <a:off x="9743728" y="7074024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[[ </a:t>
            </a:r>
            <a:r>
              <a:rPr lang="zh-CN" altLang="en-US" dirty="0" smtClean="0"/>
              <a:t>详见</a:t>
            </a:r>
            <a:r>
              <a:rPr lang="en-US" altLang="zh-CN" dirty="0" smtClean="0"/>
              <a:t>notebook ]]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06824" y="1097360"/>
            <a:ext cx="6624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补充材料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5125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65885" y="4173855"/>
            <a:ext cx="18288000" cy="2796540"/>
          </a:xfrm>
        </p:spPr>
        <p:txBody>
          <a:bodyPr/>
          <a:lstStyle/>
          <a:p>
            <a:r>
              <a:rPr lang="zh-CN" altLang="en-US" sz="16600"/>
              <a:t>谢谢！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1955" y="8119110"/>
            <a:ext cx="18288000" cy="3311525"/>
          </a:xfrm>
        </p:spPr>
        <p:txBody>
          <a:bodyPr/>
          <a:lstStyle/>
          <a:p>
            <a:r>
              <a:rPr lang="en-US" altLang="zh-CN" sz="9600"/>
              <a:t>Q&amp;A</a:t>
            </a:r>
          </a:p>
        </p:txBody>
      </p:sp>
      <p:pic>
        <p:nvPicPr>
          <p:cNvPr id="4" name="图片 3" descr="qr"/>
          <p:cNvPicPr>
            <a:picLocks noChangeAspect="1"/>
          </p:cNvPicPr>
          <p:nvPr/>
        </p:nvPicPr>
        <p:blipFill>
          <a:blip r:embed="rId2"/>
          <a:srcRect l="7697" t="24250" r="7417" b="13979"/>
          <a:stretch>
            <a:fillRect/>
          </a:stretch>
        </p:blipFill>
        <p:spPr>
          <a:xfrm>
            <a:off x="15142210" y="4551045"/>
            <a:ext cx="4999990" cy="49917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4149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向量</a:t>
            </a:r>
            <a:r>
              <a:rPr lang="zh-CN" altLang="en-US" dirty="0"/>
              <a:t>空</a:t>
            </a:r>
            <a:r>
              <a:rPr lang="zh-CN" altLang="en-US" dirty="0" smtClean="0"/>
              <a:t>间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559152" y="5129808"/>
            <a:ext cx="51125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单位向</a:t>
            </a:r>
            <a:r>
              <a:rPr lang="zh-CN" altLang="en-US" dirty="0" smtClean="0"/>
              <a:t>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完备性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线性独立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807624" y="5129808"/>
                <a:ext cx="11392158" cy="1436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624" y="5129808"/>
                <a:ext cx="11392158" cy="14369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3983088" y="3028822"/>
            <a:ext cx="17425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“</a:t>
            </a:r>
            <a:r>
              <a:rPr lang="zh-CN" altLang="en-US" sz="4400" dirty="0"/>
              <a:t>定义了加法和标量乘法，并满足一定条件</a:t>
            </a:r>
            <a:r>
              <a:rPr lang="zh-CN" altLang="en-US" sz="4400" dirty="0" smtClean="0"/>
              <a:t>的</a:t>
            </a:r>
            <a:r>
              <a:rPr lang="zh-CN" altLang="en-US" sz="4400" dirty="0"/>
              <a:t>向量</a:t>
            </a:r>
            <a:r>
              <a:rPr lang="zh-CN" altLang="en-US" sz="4400" dirty="0" smtClean="0"/>
              <a:t>集</a:t>
            </a:r>
            <a:r>
              <a:rPr lang="zh-CN" altLang="en-US" sz="4400" dirty="0"/>
              <a:t>合</a:t>
            </a:r>
            <a:r>
              <a:rPr lang="zh-CN" altLang="en-US" sz="4400" dirty="0" smtClean="0"/>
              <a:t>”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809978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4149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线性变换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542928" y="3041576"/>
                <a:ext cx="1425758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altLang="zh-CN" b="0" dirty="0" smtClean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altLang="zh-CN" b="0" dirty="0" smtClean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 smtClean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928" y="3041576"/>
                <a:ext cx="14257584" cy="26776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2552319" y="7578080"/>
            <a:ext cx="19224815" cy="5166118"/>
            <a:chOff x="3813229" y="6858000"/>
            <a:chExt cx="19224815" cy="5166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3820397" y="6858000"/>
                  <a:ext cx="14293657" cy="991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0397" y="6858000"/>
                  <a:ext cx="14293657" cy="99155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4127104" y="8154144"/>
                  <a:ext cx="9090245" cy="16548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altLang="zh-CN" dirty="0" smtClean="0"/>
                    <a:t>, </a:t>
                  </a:r>
                  <a14:m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7104" y="8154144"/>
                  <a:ext cx="9090245" cy="165481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7" b="-7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3813229" y="10106349"/>
                  <a:ext cx="19224815" cy="19177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3229" y="10106349"/>
                  <a:ext cx="19224815" cy="191776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文本框 10"/>
          <p:cNvSpPr txBox="1"/>
          <p:nvPr/>
        </p:nvSpPr>
        <p:spPr>
          <a:xfrm>
            <a:off x="877714" y="6487636"/>
            <a:ext cx="72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线</a:t>
            </a:r>
            <a:r>
              <a:rPr lang="zh-CN" altLang="en-US" sz="4400" dirty="0" smtClean="0"/>
              <a:t>性变换的“矩阵”表示：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654698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7677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一些例子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911080" y="4777289"/>
                <a:ext cx="4359077" cy="1922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080" y="4777289"/>
                <a:ext cx="4359077" cy="19223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2047984" y="4920233"/>
                <a:ext cx="5875391" cy="1533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984" y="4920233"/>
                <a:ext cx="5875391" cy="15334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左右箭头 6"/>
          <p:cNvSpPr/>
          <p:nvPr/>
        </p:nvSpPr>
        <p:spPr bwMode="auto">
          <a:xfrm>
            <a:off x="9455696" y="5342405"/>
            <a:ext cx="1800200" cy="792088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3613" y="3617640"/>
            <a:ext cx="4896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线</a:t>
            </a:r>
            <a:r>
              <a:rPr lang="zh-CN" altLang="en-US" sz="4400" dirty="0" smtClean="0"/>
              <a:t>性方程组</a:t>
            </a:r>
            <a:endParaRPr lang="zh-CN" altLang="en-US" sz="4400" dirty="0"/>
          </a:p>
        </p:txBody>
      </p:sp>
      <p:sp>
        <p:nvSpPr>
          <p:cNvPr id="10" name="文本框 9"/>
          <p:cNvSpPr txBox="1"/>
          <p:nvPr/>
        </p:nvSpPr>
        <p:spPr>
          <a:xfrm>
            <a:off x="3419275" y="7362056"/>
            <a:ext cx="12222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本征方程 （</a:t>
            </a:r>
            <a:r>
              <a:rPr lang="en-US" altLang="zh-CN" sz="4400" dirty="0" smtClean="0"/>
              <a:t>eigenvalue equation</a:t>
            </a:r>
            <a:r>
              <a:rPr lang="zh-CN" altLang="en-US" sz="4400" dirty="0" smtClean="0"/>
              <a:t>）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-966999" y="8714050"/>
                <a:ext cx="122228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0" b="0" i="1" smtClean="0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en-US" altLang="zh-CN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6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6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altLang="zh-CN" sz="6000" b="0" dirty="0" smtClean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66999" y="8714050"/>
                <a:ext cx="12222895" cy="10156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154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58772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一些例子：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947941" y="3545632"/>
                <a:ext cx="8281370" cy="1529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scale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变换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941" y="3545632"/>
                <a:ext cx="8281370" cy="15296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118992" y="6209928"/>
                <a:ext cx="10010369" cy="1536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   旋转变换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92" y="6209928"/>
                <a:ext cx="10010369" cy="1536703"/>
              </a:xfrm>
              <a:prstGeom prst="rect">
                <a:avLst/>
              </a:prstGeom>
              <a:blipFill rotWithShape="0">
                <a:blip r:embed="rId4"/>
                <a:stretch>
                  <a:fillRect r="-2497" b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118991" y="8752750"/>
                <a:ext cx="8597225" cy="1529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   </a:t>
                </a:r>
                <a:r>
                  <a:rPr lang="en-US" altLang="zh-CN" dirty="0"/>
                  <a:t>	</a:t>
                </a:r>
                <a:r>
                  <a:rPr lang="zh-CN" altLang="en-US" dirty="0"/>
                  <a:t>翻转</a:t>
                </a:r>
                <a:r>
                  <a:rPr lang="zh-CN" altLang="en-US" dirty="0" smtClean="0"/>
                  <a:t>变换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91" y="8752750"/>
                <a:ext cx="8597225" cy="1529329"/>
              </a:xfrm>
              <a:prstGeom prst="rect">
                <a:avLst/>
              </a:prstGeom>
              <a:blipFill rotWithShape="0">
                <a:blip r:embed="rId5"/>
                <a:stretch>
                  <a:fillRect r="-3050" b="-19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118991" y="10962456"/>
                <a:ext cx="8597225" cy="1529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 smtClean="0"/>
                  <a:t>    </a:t>
                </a:r>
                <a:r>
                  <a:rPr lang="en-US" altLang="zh-CN" dirty="0"/>
                  <a:t>	</a:t>
                </a:r>
                <a:r>
                  <a:rPr lang="zh-CN" altLang="en-US" dirty="0"/>
                  <a:t>投影</a:t>
                </a:r>
                <a:r>
                  <a:rPr lang="zh-CN" altLang="en-US" dirty="0" smtClean="0"/>
                  <a:t>变换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91" y="10962456"/>
                <a:ext cx="8597225" cy="1529329"/>
              </a:xfrm>
              <a:prstGeom prst="rect">
                <a:avLst/>
              </a:prstGeom>
              <a:blipFill rotWithShape="0">
                <a:blip r:embed="rId6"/>
                <a:stretch>
                  <a:fillRect r="-3050" b="-19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4064208" y="3833403"/>
                <a:ext cx="941078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对称矩阵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(“</a:t>
                </a:r>
                <a:r>
                  <a:rPr lang="zh-CN" altLang="en-US" dirty="0" smtClean="0"/>
                  <a:t>正定</a:t>
                </a:r>
                <a:r>
                  <a:rPr lang="en-US" altLang="zh-CN" dirty="0" smtClean="0"/>
                  <a:t>”)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4208" y="3833403"/>
                <a:ext cx="9410781" cy="954107"/>
              </a:xfrm>
              <a:prstGeom prst="rect">
                <a:avLst/>
              </a:prstGeom>
              <a:blipFill rotWithShape="0">
                <a:blip r:embed="rId7"/>
                <a:stretch>
                  <a:fillRect t="-21795" r="-2720" b="-4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391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102" y="1673424"/>
            <a:ext cx="7677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“点积”的定义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680847" y="3617640"/>
                <a:ext cx="13943304" cy="1537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47" y="3617640"/>
                <a:ext cx="13943304" cy="15371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/>
          <p:cNvGrpSpPr/>
          <p:nvPr/>
        </p:nvGrpSpPr>
        <p:grpSpPr>
          <a:xfrm>
            <a:off x="4693539" y="5154792"/>
            <a:ext cx="8873327" cy="2420966"/>
            <a:chOff x="4693539" y="5154792"/>
            <a:chExt cx="8873327" cy="2420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4693539" y="6713984"/>
                  <a:ext cx="8873327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a14:m>
                  <a:r>
                    <a:rPr lang="zh-CN" altLang="en-US" dirty="0" smtClean="0"/>
                    <a:t>     </a:t>
                  </a:r>
                  <a:r>
                    <a:rPr lang="zh-CN" altLang="en-US" dirty="0"/>
                    <a:t>相似性</a:t>
                  </a: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3539" y="6713984"/>
                  <a:ext cx="8873327" cy="86177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8873" r="-3846" b="-443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下箭头 9"/>
            <p:cNvSpPr/>
            <p:nvPr/>
          </p:nvSpPr>
          <p:spPr bwMode="auto">
            <a:xfrm>
              <a:off x="7367464" y="5154792"/>
              <a:ext cx="720080" cy="99010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93539" y="5089638"/>
            <a:ext cx="14761640" cy="4768138"/>
            <a:chOff x="4693539" y="5089638"/>
            <a:chExt cx="14761640" cy="4768138"/>
          </a:xfrm>
        </p:grpSpPr>
        <p:sp>
          <p:nvSpPr>
            <p:cNvPr id="14" name="下箭头 13"/>
            <p:cNvSpPr/>
            <p:nvPr/>
          </p:nvSpPr>
          <p:spPr bwMode="auto">
            <a:xfrm>
              <a:off x="14352240" y="5089638"/>
              <a:ext cx="720080" cy="343140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6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4693539" y="8412124"/>
                  <a:ext cx="14761640" cy="14456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r>
                    <a:rPr lang="en-US" altLang="zh-CN" dirty="0" smtClean="0"/>
                    <a:t> norm</a:t>
                  </a:r>
                  <a:r>
                    <a:rPr lang="zh-CN" altLang="en-US" dirty="0" smtClean="0"/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归一化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正则化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3539" y="8412124"/>
                  <a:ext cx="14761640" cy="144565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02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4323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空白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AF087"/>
      </a:accent1>
      <a:accent2>
        <a:srgbClr val="333399"/>
      </a:accent2>
      <a:accent3>
        <a:srgbClr val="AAAAAA"/>
      </a:accent3>
      <a:accent4>
        <a:srgbClr val="DADADA"/>
      </a:accent4>
      <a:accent5>
        <a:srgbClr val="FCF6C3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项目符号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项目符号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项目符号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标题与项目符号 - 左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左对齐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- 左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标题与项目符号 - 2 栏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2 栏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- 2 栏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标题与项目符号 - 右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右对齐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- 右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标题、项目符号与照片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、项目符号与照片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、项目符号与照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标题与项目符号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项目符号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标题 - 居中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 - 居中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 - 居中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标题与副标题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副标题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与副标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照片 - 水平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水平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水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照片 - 水平倒影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水平倒影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水平倒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照片 - 垂直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垂直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垂直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照片 - 垂直倒影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垂直倒影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照片 - 垂直倒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标题 - 顶部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 - 顶部对齐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标题 - 顶部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3615</TotalTime>
  <Words>660</Words>
  <Application>Microsoft Office PowerPoint</Application>
  <PresentationFormat>自定义</PresentationFormat>
  <Paragraphs>207</Paragraphs>
  <Slides>47</Slides>
  <Notes>27</Notes>
  <HiddenSlides>0</HiddenSlides>
  <MMClips>5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14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69" baseType="lpstr">
      <vt:lpstr>Gill Sans</vt:lpstr>
      <vt:lpstr>Heiti SC Light</vt:lpstr>
      <vt:lpstr>宋体</vt:lpstr>
      <vt:lpstr>Arial</vt:lpstr>
      <vt:lpstr>Calibri</vt:lpstr>
      <vt:lpstr>Cambria Math</vt:lpstr>
      <vt:lpstr>空白</vt:lpstr>
      <vt:lpstr>标题与项目符号</vt:lpstr>
      <vt:lpstr>标题 - 居中</vt:lpstr>
      <vt:lpstr>标题与副标题</vt:lpstr>
      <vt:lpstr>照片 - 水平</vt:lpstr>
      <vt:lpstr>照片 - 水平倒影</vt:lpstr>
      <vt:lpstr>照片 - 垂直</vt:lpstr>
      <vt:lpstr>照片 - 垂直倒影</vt:lpstr>
      <vt:lpstr>标题 - 顶部对齐</vt:lpstr>
      <vt:lpstr>项目符号</vt:lpstr>
      <vt:lpstr>标题与项目符号 - 左对齐</vt:lpstr>
      <vt:lpstr>标题与项目符号 - 2 栏</vt:lpstr>
      <vt:lpstr>标题与项目符号 - 右对齐</vt:lpstr>
      <vt:lpstr>标题、项目符号与照片</vt:lpstr>
      <vt:lpstr>包装程序外壳对象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chinaso</dc:creator>
  <cp:lastModifiedBy>ray</cp:lastModifiedBy>
  <cp:revision>166</cp:revision>
  <dcterms:created xsi:type="dcterms:W3CDTF">2018-05-16T06:45:00Z</dcterms:created>
  <dcterms:modified xsi:type="dcterms:W3CDTF">2018-06-14T03:29:18Z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